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</p:sldIdLst>
  <p:sldSz cx="7556500" cy="10693400"/>
  <p:notesSz cx="6807200" cy="99393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729"/>
    <a:srgbClr val="D9E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HGｺﾞｼｯｸE"/>
                <a:cs typeface="HGｺﾞｼｯｸ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HGｺﾞｼｯｸE"/>
                <a:cs typeface="HGｺﾞｼｯｸ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HGｺﾞｼｯｸE"/>
                <a:cs typeface="HGｺﾞｼｯｸ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7452" y="274573"/>
            <a:ext cx="7188200" cy="4624705"/>
          </a:xfrm>
          <a:custGeom>
            <a:avLst/>
            <a:gdLst/>
            <a:ahLst/>
            <a:cxnLst/>
            <a:rect l="l" t="t" r="r" b="b"/>
            <a:pathLst>
              <a:path w="7188200" h="4624705">
                <a:moveTo>
                  <a:pt x="7187793" y="2593454"/>
                </a:moveTo>
                <a:lnTo>
                  <a:pt x="7187768" y="0"/>
                </a:lnTo>
                <a:lnTo>
                  <a:pt x="0" y="0"/>
                </a:lnTo>
                <a:lnTo>
                  <a:pt x="0" y="4624298"/>
                </a:lnTo>
                <a:lnTo>
                  <a:pt x="240309" y="4624298"/>
                </a:lnTo>
                <a:lnTo>
                  <a:pt x="240309" y="3102051"/>
                </a:lnTo>
                <a:lnTo>
                  <a:pt x="240309" y="3100806"/>
                </a:lnTo>
                <a:lnTo>
                  <a:pt x="240309" y="2594699"/>
                </a:lnTo>
                <a:lnTo>
                  <a:pt x="6942582" y="2594699"/>
                </a:lnTo>
                <a:lnTo>
                  <a:pt x="6942582" y="3102051"/>
                </a:lnTo>
                <a:lnTo>
                  <a:pt x="7187793" y="3102051"/>
                </a:lnTo>
                <a:lnTo>
                  <a:pt x="7187793" y="2593454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94676" y="3390302"/>
            <a:ext cx="5836920" cy="1508760"/>
          </a:xfrm>
          <a:custGeom>
            <a:avLst/>
            <a:gdLst/>
            <a:ahLst/>
            <a:cxnLst/>
            <a:rect l="l" t="t" r="r" b="b"/>
            <a:pathLst>
              <a:path w="5836920" h="1508760">
                <a:moveTo>
                  <a:pt x="2895409" y="761022"/>
                </a:moveTo>
                <a:lnTo>
                  <a:pt x="0" y="761022"/>
                </a:lnTo>
                <a:lnTo>
                  <a:pt x="0" y="1508569"/>
                </a:lnTo>
                <a:lnTo>
                  <a:pt x="2895409" y="1508569"/>
                </a:lnTo>
                <a:lnTo>
                  <a:pt x="2895409" y="761022"/>
                </a:lnTo>
                <a:close/>
              </a:path>
              <a:path w="5836920" h="1508760">
                <a:moveTo>
                  <a:pt x="2895409" y="0"/>
                </a:moveTo>
                <a:lnTo>
                  <a:pt x="0" y="0"/>
                </a:lnTo>
                <a:lnTo>
                  <a:pt x="0" y="731177"/>
                </a:lnTo>
                <a:lnTo>
                  <a:pt x="2895409" y="731177"/>
                </a:lnTo>
                <a:lnTo>
                  <a:pt x="2895409" y="0"/>
                </a:lnTo>
                <a:close/>
              </a:path>
              <a:path w="5836920" h="1508760">
                <a:moveTo>
                  <a:pt x="5836501" y="761022"/>
                </a:moveTo>
                <a:lnTo>
                  <a:pt x="2925254" y="761022"/>
                </a:lnTo>
                <a:lnTo>
                  <a:pt x="2925254" y="1508569"/>
                </a:lnTo>
                <a:lnTo>
                  <a:pt x="5836501" y="1508569"/>
                </a:lnTo>
                <a:lnTo>
                  <a:pt x="5836501" y="761022"/>
                </a:lnTo>
                <a:close/>
              </a:path>
              <a:path w="5836920" h="1508760">
                <a:moveTo>
                  <a:pt x="5836501" y="0"/>
                </a:moveTo>
                <a:lnTo>
                  <a:pt x="2925254" y="0"/>
                </a:lnTo>
                <a:lnTo>
                  <a:pt x="2925254" y="731177"/>
                </a:lnTo>
                <a:lnTo>
                  <a:pt x="5836501" y="731177"/>
                </a:lnTo>
                <a:lnTo>
                  <a:pt x="5836501" y="0"/>
                </a:lnTo>
                <a:close/>
              </a:path>
            </a:pathLst>
          </a:custGeom>
          <a:solidFill>
            <a:srgbClr val="C6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87452" y="3375380"/>
            <a:ext cx="7188200" cy="3868420"/>
          </a:xfrm>
          <a:custGeom>
            <a:avLst/>
            <a:gdLst/>
            <a:ahLst/>
            <a:cxnLst/>
            <a:rect l="l" t="t" r="r" b="b"/>
            <a:pathLst>
              <a:path w="7188200" h="3868420">
                <a:moveTo>
                  <a:pt x="7187793" y="0"/>
                </a:moveTo>
                <a:lnTo>
                  <a:pt x="6942582" y="0"/>
                </a:lnTo>
                <a:lnTo>
                  <a:pt x="6942582" y="1522260"/>
                </a:lnTo>
                <a:lnTo>
                  <a:pt x="0" y="1522260"/>
                </a:lnTo>
                <a:lnTo>
                  <a:pt x="0" y="3867823"/>
                </a:lnTo>
                <a:lnTo>
                  <a:pt x="240309" y="3867823"/>
                </a:lnTo>
                <a:lnTo>
                  <a:pt x="240309" y="2852813"/>
                </a:lnTo>
                <a:lnTo>
                  <a:pt x="240309" y="2851645"/>
                </a:lnTo>
                <a:lnTo>
                  <a:pt x="240309" y="2472296"/>
                </a:lnTo>
                <a:lnTo>
                  <a:pt x="6942582" y="2472296"/>
                </a:lnTo>
                <a:lnTo>
                  <a:pt x="6942582" y="2852813"/>
                </a:lnTo>
                <a:lnTo>
                  <a:pt x="7187793" y="2852813"/>
                </a:lnTo>
                <a:lnTo>
                  <a:pt x="7187793" y="2471051"/>
                </a:lnTo>
                <a:lnTo>
                  <a:pt x="7187768" y="1523492"/>
                </a:lnTo>
                <a:lnTo>
                  <a:pt x="7187793" y="0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94676" y="6241872"/>
            <a:ext cx="5836920" cy="1001394"/>
          </a:xfrm>
          <a:custGeom>
            <a:avLst/>
            <a:gdLst/>
            <a:ahLst/>
            <a:cxnLst/>
            <a:rect l="l" t="t" r="r" b="b"/>
            <a:pathLst>
              <a:path w="5836920" h="1001395">
                <a:moveTo>
                  <a:pt x="2895409" y="507657"/>
                </a:moveTo>
                <a:lnTo>
                  <a:pt x="0" y="507657"/>
                </a:lnTo>
                <a:lnTo>
                  <a:pt x="0" y="1001331"/>
                </a:lnTo>
                <a:lnTo>
                  <a:pt x="2895409" y="1001331"/>
                </a:lnTo>
                <a:lnTo>
                  <a:pt x="2895409" y="507657"/>
                </a:lnTo>
                <a:close/>
              </a:path>
              <a:path w="5836920" h="1001395">
                <a:moveTo>
                  <a:pt x="2895409" y="0"/>
                </a:moveTo>
                <a:lnTo>
                  <a:pt x="0" y="0"/>
                </a:lnTo>
                <a:lnTo>
                  <a:pt x="0" y="477812"/>
                </a:lnTo>
                <a:lnTo>
                  <a:pt x="2895409" y="477812"/>
                </a:lnTo>
                <a:lnTo>
                  <a:pt x="2895409" y="0"/>
                </a:lnTo>
                <a:close/>
              </a:path>
              <a:path w="5836920" h="1001395">
                <a:moveTo>
                  <a:pt x="5836501" y="507657"/>
                </a:moveTo>
                <a:lnTo>
                  <a:pt x="2925254" y="507657"/>
                </a:lnTo>
                <a:lnTo>
                  <a:pt x="2925254" y="1001331"/>
                </a:lnTo>
                <a:lnTo>
                  <a:pt x="5836501" y="1001331"/>
                </a:lnTo>
                <a:lnTo>
                  <a:pt x="5836501" y="507657"/>
                </a:lnTo>
                <a:close/>
              </a:path>
              <a:path w="5836920" h="1001395">
                <a:moveTo>
                  <a:pt x="5836501" y="0"/>
                </a:moveTo>
                <a:lnTo>
                  <a:pt x="2925254" y="0"/>
                </a:lnTo>
                <a:lnTo>
                  <a:pt x="2925254" y="477812"/>
                </a:lnTo>
                <a:lnTo>
                  <a:pt x="5836501" y="477812"/>
                </a:lnTo>
                <a:lnTo>
                  <a:pt x="5836501" y="0"/>
                </a:lnTo>
                <a:close/>
              </a:path>
            </a:pathLst>
          </a:custGeom>
          <a:solidFill>
            <a:srgbClr val="C6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87452" y="6227025"/>
            <a:ext cx="7188200" cy="4187825"/>
          </a:xfrm>
          <a:custGeom>
            <a:avLst/>
            <a:gdLst/>
            <a:ahLst/>
            <a:cxnLst/>
            <a:rect l="l" t="t" r="r" b="b"/>
            <a:pathLst>
              <a:path w="7188200" h="4187825">
                <a:moveTo>
                  <a:pt x="7187793" y="0"/>
                </a:moveTo>
                <a:lnTo>
                  <a:pt x="6942582" y="0"/>
                </a:lnTo>
                <a:lnTo>
                  <a:pt x="6942582" y="1014933"/>
                </a:lnTo>
                <a:lnTo>
                  <a:pt x="0" y="1014933"/>
                </a:lnTo>
                <a:lnTo>
                  <a:pt x="0" y="4187304"/>
                </a:lnTo>
                <a:lnTo>
                  <a:pt x="7187768" y="4187304"/>
                </a:lnTo>
                <a:lnTo>
                  <a:pt x="7187768" y="1016177"/>
                </a:lnTo>
                <a:lnTo>
                  <a:pt x="7187793" y="0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0863" y="479743"/>
            <a:ext cx="6363334" cy="473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bg1"/>
                </a:solidFill>
                <a:latin typeface="HGｺﾞｼｯｸE"/>
                <a:cs typeface="HGｺﾞｼｯｸ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9E1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372535" y="7267946"/>
            <a:ext cx="6751320" cy="3336554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lang="ja-JP" altLang="en-US" sz="1400" b="1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◆</a:t>
            </a:r>
            <a:r>
              <a:rPr sz="1400" b="1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次の場合に初診となり</a:t>
            </a:r>
            <a:r>
              <a:rPr lang="ja-JP" altLang="en-US" sz="1400" b="1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、その他は再診となり</a:t>
            </a:r>
            <a:r>
              <a:rPr sz="1400" b="1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ま</a:t>
            </a:r>
            <a:r>
              <a:rPr sz="1400" b="1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す</a:t>
            </a:r>
            <a:endParaRPr lang="en-US" sz="1400" b="1" spc="-50" dirty="0">
              <a:solidFill>
                <a:srgbClr val="231F20"/>
              </a:solidFill>
              <a:latin typeface="HG丸ｺﾞｼｯｸM-PRO"/>
              <a:cs typeface="HG丸ｺﾞｼｯｸM-PRO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lang="ja-JP" altLang="en-US" sz="1200" dirty="0">
                <a:latin typeface="HG丸ｺﾞｼｯｸM-PRO"/>
                <a:cs typeface="HG丸ｺﾞｼｯｸM-PRO"/>
              </a:rPr>
              <a:t>　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当院を初めて受診される場合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60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・一定期間（医師の指示による場合を除き、前回来院より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２年</a:t>
            </a: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以上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（小児は１年以上</a:t>
            </a: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）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）</a:t>
            </a:r>
            <a:endParaRPr lang="en-US" altLang="ja-JP" sz="1200" dirty="0">
              <a:solidFill>
                <a:srgbClr val="231F20"/>
              </a:solidFill>
              <a:latin typeface="HG丸ｺﾞｼｯｸM-PRO"/>
              <a:cs typeface="HG丸ｺﾞｼｯｸM-PRO"/>
            </a:endParaRPr>
          </a:p>
          <a:p>
            <a:pPr marL="166688" indent="195263">
              <a:lnSpc>
                <a:spcPct val="100000"/>
              </a:lnSpc>
              <a:spcBef>
                <a:spcPts val="160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受診がな</a:t>
            </a:r>
            <a:r>
              <a:rPr sz="12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い</a:t>
            </a:r>
            <a:r>
              <a:rPr lang="ja-JP" altLang="en-US" sz="12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場合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50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・今回の受診が今までの診療と同一の病名・同一の症状であっても、一定期間（医師の指示</a:t>
            </a:r>
            <a:r>
              <a:rPr sz="12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に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323215">
              <a:lnSpc>
                <a:spcPct val="100000"/>
              </a:lnSpc>
              <a:spcBef>
                <a:spcPts val="155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よる場合を除き、前回来院より</a:t>
            </a:r>
            <a:r>
              <a:rPr lang="ja-JP" altLang="en-US" sz="1200" dirty="0">
                <a:solidFill>
                  <a:srgbClr val="231F20"/>
                </a:solidFill>
                <a:latin typeface="HGｺﾞｼｯｸM"/>
                <a:cs typeface="HG丸ｺﾞｼｯｸM-PRO"/>
              </a:rPr>
              <a:t>２年</a:t>
            </a: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以上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（小児は１年以上） </a:t>
            </a: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）受診がない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場合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323215" marR="46990" indent="-155575">
              <a:lnSpc>
                <a:spcPct val="109600"/>
              </a:lnSpc>
              <a:spcBef>
                <a:spcPts val="20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歯科口腔外科とその他の診療科は、健康保険上、別の取り扱いになりますので、</a:t>
            </a:r>
            <a:endParaRPr lang="en-US" altLang="ja-JP" sz="1200" dirty="0">
              <a:solidFill>
                <a:srgbClr val="231F20"/>
              </a:solidFill>
              <a:latin typeface="HG丸ｺﾞｼｯｸM-PRO"/>
              <a:cs typeface="HG丸ｺﾞｼｯｸM-PRO"/>
            </a:endParaRPr>
          </a:p>
          <a:p>
            <a:pPr marL="323215" marR="46990" indent="-155575">
              <a:lnSpc>
                <a:spcPct val="109600"/>
              </a:lnSpc>
              <a:spcBef>
                <a:spcPts val="20"/>
              </a:spcBef>
            </a:pP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　それぞれに選定療養費をお支払いいただきます。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ja-JP" altLang="en-US" sz="1400" b="1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◆</a:t>
            </a:r>
            <a:r>
              <a:rPr sz="1400" b="1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次の場合は</a:t>
            </a:r>
            <a:r>
              <a:rPr lang="ja-JP" altLang="en-US" sz="1400" b="1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徴収</a:t>
            </a:r>
            <a:r>
              <a:rPr sz="1400" b="1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対象外となりま</a:t>
            </a:r>
            <a:r>
              <a:rPr sz="1400" b="1" spc="-50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す</a:t>
            </a:r>
            <a:endParaRPr sz="1400" b="1" dirty="0"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55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・救急搬送された場合（軽症の場合を除く</a:t>
            </a:r>
            <a:r>
              <a:rPr sz="12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）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45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</a:t>
            </a:r>
            <a:r>
              <a:rPr sz="1200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特定の疾病</a:t>
            </a:r>
            <a:r>
              <a:rPr lang="ja-JP" altLang="en-US"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や</a:t>
            </a:r>
            <a:r>
              <a:rPr sz="1200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障害等による公費負担制度受給対象の場</a:t>
            </a:r>
            <a:r>
              <a:rPr sz="1200" spc="-50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合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55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・外来受診後、そのまま入院となった場</a:t>
            </a:r>
            <a:r>
              <a:rPr sz="12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合</a:t>
            </a:r>
            <a:endParaRPr sz="1200" dirty="0"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50"/>
              </a:spcBef>
            </a:pPr>
            <a:r>
              <a:rPr sz="12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</a:t>
            </a:r>
            <a:r>
              <a:rPr sz="1200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その他、当院が直接受診する必要性を特に認めた場</a:t>
            </a:r>
            <a:r>
              <a:rPr sz="1200" spc="-50" dirty="0" err="1">
                <a:solidFill>
                  <a:srgbClr val="231F20"/>
                </a:solidFill>
                <a:latin typeface="HG丸ｺﾞｼｯｸM-PRO"/>
                <a:cs typeface="HG丸ｺﾞｼｯｸM-PRO"/>
              </a:rPr>
              <a:t>合</a:t>
            </a:r>
            <a:endParaRPr lang="en-US" altLang="ja-JP" sz="1200" spc="-50" dirty="0">
              <a:solidFill>
                <a:srgbClr val="231F20"/>
              </a:solidFill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50"/>
              </a:spcBef>
            </a:pPr>
            <a:r>
              <a:rPr lang="ja-JP" altLang="en-US" sz="12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・当院の他の診療科から院内紹介されて受診する場合</a:t>
            </a:r>
            <a:endParaRPr lang="en-US" altLang="ja-JP" sz="1200" spc="-50" dirty="0">
              <a:solidFill>
                <a:srgbClr val="231F20"/>
              </a:solidFill>
              <a:latin typeface="HG丸ｺﾞｼｯｸM-PRO"/>
              <a:cs typeface="HG丸ｺﾞｼｯｸM-PRO"/>
            </a:endParaRPr>
          </a:p>
          <a:p>
            <a:pPr marL="167640">
              <a:lnSpc>
                <a:spcPct val="100000"/>
              </a:lnSpc>
              <a:spcBef>
                <a:spcPts val="150"/>
              </a:spcBef>
            </a:pPr>
            <a:endParaRPr sz="1200" dirty="0">
              <a:latin typeface="HG丸ｺﾞｼｯｸM-PRO"/>
              <a:cs typeface="HG丸ｺﾞｼｯｸM-PRO"/>
            </a:endParaRPr>
          </a:p>
        </p:txBody>
      </p:sp>
      <p:pic>
        <p:nvPicPr>
          <p:cNvPr id="1026" name="Picture 2" descr="ソース画像を表示">
            <a:extLst>
              <a:ext uri="{FF2B5EF4-FFF2-40B4-BE49-F238E27FC236}">
                <a16:creationId xmlns:a16="http://schemas.microsoft.com/office/drawing/2014/main" id="{23F68A8B-554D-445C-BA0E-2A2CE4A46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0" y="8801205"/>
            <a:ext cx="1974005" cy="153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26516" y="4151325"/>
            <a:ext cx="838835" cy="748030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14986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180"/>
              </a:spcBef>
            </a:pPr>
            <a:r>
              <a:rPr sz="2600" spc="-25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歯科</a:t>
            </a:r>
            <a:endParaRPr sz="2600">
              <a:latin typeface="HG丸ｺﾞｼｯｸM-PRO"/>
              <a:cs typeface="HG丸ｺﾞｼｯｸM-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6516" y="2868028"/>
            <a:ext cx="838835" cy="492759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121285" rIns="0" bIns="0" rtlCol="0">
            <a:spAutoFit/>
          </a:bodyPr>
          <a:lstStyle/>
          <a:p>
            <a:pPr marL="222250">
              <a:lnSpc>
                <a:spcPct val="100000"/>
              </a:lnSpc>
              <a:spcBef>
                <a:spcPts val="955"/>
              </a:spcBef>
            </a:pPr>
            <a:r>
              <a:rPr sz="160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区</a:t>
            </a:r>
            <a:r>
              <a:rPr sz="160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分</a:t>
            </a:r>
            <a:endParaRPr sz="1600">
              <a:latin typeface="HG丸ｺﾞｼｯｸM-PRO"/>
              <a:cs typeface="HG丸ｺﾞｼｯｸM-PR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6516" y="5846432"/>
            <a:ext cx="838835" cy="365760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69215" rIns="0" bIns="0" rtlCol="0">
            <a:spAutoFit/>
          </a:bodyPr>
          <a:lstStyle/>
          <a:p>
            <a:pPr marL="244475">
              <a:lnSpc>
                <a:spcPct val="100000"/>
              </a:lnSpc>
              <a:spcBef>
                <a:spcPts val="545"/>
              </a:spcBef>
            </a:pPr>
            <a:r>
              <a:rPr sz="14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区</a:t>
            </a:r>
            <a:r>
              <a:rPr sz="145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分</a:t>
            </a:r>
            <a:endParaRPr sz="1450">
              <a:latin typeface="HG丸ｺﾞｼｯｸM-PRO"/>
              <a:cs typeface="HG丸ｺﾞｼｯｸM-PR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4688" y="5846432"/>
            <a:ext cx="2895600" cy="365760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6921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545"/>
              </a:spcBef>
            </a:pPr>
            <a:r>
              <a:rPr sz="14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令和4年9月30日ま</a:t>
            </a:r>
            <a:r>
              <a:rPr sz="145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で</a:t>
            </a:r>
            <a:endParaRPr sz="1450" dirty="0">
              <a:latin typeface="HG丸ｺﾞｼｯｸM-PRO"/>
              <a:cs typeface="HG丸ｺﾞｼｯｸM-PR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9930" y="5846432"/>
            <a:ext cx="2911475" cy="365760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6921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545"/>
              </a:spcBef>
            </a:pPr>
            <a:r>
              <a:rPr sz="14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令和4年10月1日か</a:t>
            </a:r>
            <a:r>
              <a:rPr sz="145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ら</a:t>
            </a:r>
            <a:endParaRPr sz="1450">
              <a:latin typeface="HG丸ｺﾞｼｯｸM-PRO"/>
              <a:cs typeface="HG丸ｺﾞｼｯｸM-PR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6516" y="3390303"/>
            <a:ext cx="838835" cy="731520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14986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180"/>
              </a:spcBef>
            </a:pPr>
            <a:r>
              <a:rPr sz="2600" spc="-25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医科</a:t>
            </a:r>
            <a:endParaRPr sz="2600" dirty="0">
              <a:latin typeface="HG丸ｺﾞｼｯｸM-PRO"/>
              <a:cs typeface="HG丸ｺﾞｼｯｸM-PR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4688" y="2868028"/>
            <a:ext cx="2895600" cy="492759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121285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955"/>
              </a:spcBef>
            </a:pPr>
            <a:r>
              <a:rPr sz="160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令和4年9月30日ま</a:t>
            </a:r>
            <a:r>
              <a:rPr sz="160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で</a:t>
            </a:r>
            <a:endParaRPr sz="1600" dirty="0">
              <a:latin typeface="HG丸ｺﾞｼｯｸM-PRO"/>
              <a:cs typeface="HG丸ｺﾞｼｯｸM-PR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9930" y="2868028"/>
            <a:ext cx="2911475" cy="492759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121285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955"/>
              </a:spcBef>
            </a:pPr>
            <a:r>
              <a:rPr sz="160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令和4年10月1日か</a:t>
            </a:r>
            <a:r>
              <a:rPr sz="160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ら</a:t>
            </a:r>
            <a:endParaRPr sz="1600" dirty="0">
              <a:latin typeface="HG丸ｺﾞｼｯｸM-PRO"/>
              <a:cs typeface="HG丸ｺﾞｼｯｸM-PR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6516" y="6241872"/>
            <a:ext cx="838835" cy="478155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64135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505"/>
              </a:spcBef>
            </a:pPr>
            <a:r>
              <a:rPr sz="210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医</a:t>
            </a:r>
            <a:r>
              <a:rPr sz="210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科</a:t>
            </a:r>
            <a:endParaRPr sz="2100" dirty="0">
              <a:latin typeface="HG丸ｺﾞｼｯｸM-PRO"/>
              <a:cs typeface="HG丸ｺﾞｼｯｸM-PR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6516" y="6749529"/>
            <a:ext cx="838835" cy="494030"/>
          </a:xfrm>
          <a:prstGeom prst="rect">
            <a:avLst/>
          </a:prstGeom>
          <a:solidFill>
            <a:srgbClr val="385628"/>
          </a:solidFill>
        </p:spPr>
        <p:txBody>
          <a:bodyPr vert="horz" wrap="square" lIns="0" tIns="64135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505"/>
              </a:spcBef>
            </a:pPr>
            <a:r>
              <a:rPr sz="210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歯</a:t>
            </a:r>
            <a:r>
              <a:rPr sz="2100" spc="-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科</a:t>
            </a:r>
            <a:endParaRPr sz="2100">
              <a:latin typeface="HG丸ｺﾞｼｯｸM-PRO"/>
              <a:cs typeface="HG丸ｺﾞｼｯｸM-PR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10464" y="402475"/>
            <a:ext cx="6932295" cy="697865"/>
          </a:xfrm>
          <a:custGeom>
            <a:avLst/>
            <a:gdLst/>
            <a:ahLst/>
            <a:cxnLst/>
            <a:rect l="l" t="t" r="r" b="b"/>
            <a:pathLst>
              <a:path w="6932295" h="697865">
                <a:moveTo>
                  <a:pt x="6583095" y="0"/>
                </a:moveTo>
                <a:lnTo>
                  <a:pt x="348767" y="0"/>
                </a:lnTo>
                <a:lnTo>
                  <a:pt x="301443" y="3184"/>
                </a:lnTo>
                <a:lnTo>
                  <a:pt x="256054" y="12460"/>
                </a:lnTo>
                <a:lnTo>
                  <a:pt x="213015" y="27411"/>
                </a:lnTo>
                <a:lnTo>
                  <a:pt x="172742" y="47623"/>
                </a:lnTo>
                <a:lnTo>
                  <a:pt x="135650" y="72679"/>
                </a:lnTo>
                <a:lnTo>
                  <a:pt x="102155" y="102165"/>
                </a:lnTo>
                <a:lnTo>
                  <a:pt x="72673" y="135663"/>
                </a:lnTo>
                <a:lnTo>
                  <a:pt x="47619" y="172759"/>
                </a:lnTo>
                <a:lnTo>
                  <a:pt x="27409" y="213037"/>
                </a:lnTo>
                <a:lnTo>
                  <a:pt x="12459" y="256081"/>
                </a:lnTo>
                <a:lnTo>
                  <a:pt x="3184" y="301475"/>
                </a:lnTo>
                <a:lnTo>
                  <a:pt x="0" y="348805"/>
                </a:lnTo>
                <a:lnTo>
                  <a:pt x="3184" y="396133"/>
                </a:lnTo>
                <a:lnTo>
                  <a:pt x="12459" y="441522"/>
                </a:lnTo>
                <a:lnTo>
                  <a:pt x="27409" y="484557"/>
                </a:lnTo>
                <a:lnTo>
                  <a:pt x="47619" y="524825"/>
                </a:lnTo>
                <a:lnTo>
                  <a:pt x="72673" y="561909"/>
                </a:lnTo>
                <a:lnTo>
                  <a:pt x="102155" y="595395"/>
                </a:lnTo>
                <a:lnTo>
                  <a:pt x="135650" y="624867"/>
                </a:lnTo>
                <a:lnTo>
                  <a:pt x="172742" y="649912"/>
                </a:lnTo>
                <a:lnTo>
                  <a:pt x="213015" y="670113"/>
                </a:lnTo>
                <a:lnTo>
                  <a:pt x="256054" y="685056"/>
                </a:lnTo>
                <a:lnTo>
                  <a:pt x="301443" y="694327"/>
                </a:lnTo>
                <a:lnTo>
                  <a:pt x="348767" y="697509"/>
                </a:lnTo>
                <a:lnTo>
                  <a:pt x="6583095" y="697509"/>
                </a:lnTo>
                <a:lnTo>
                  <a:pt x="6630427" y="694327"/>
                </a:lnTo>
                <a:lnTo>
                  <a:pt x="6675824" y="685056"/>
                </a:lnTo>
                <a:lnTo>
                  <a:pt x="6718869" y="670113"/>
                </a:lnTo>
                <a:lnTo>
                  <a:pt x="6759147" y="649912"/>
                </a:lnTo>
                <a:lnTo>
                  <a:pt x="6796243" y="624867"/>
                </a:lnTo>
                <a:lnTo>
                  <a:pt x="6829740" y="595395"/>
                </a:lnTo>
                <a:lnTo>
                  <a:pt x="6859225" y="561909"/>
                </a:lnTo>
                <a:lnTo>
                  <a:pt x="6884280" y="524825"/>
                </a:lnTo>
                <a:lnTo>
                  <a:pt x="6904491" y="484557"/>
                </a:lnTo>
                <a:lnTo>
                  <a:pt x="6919442" y="441522"/>
                </a:lnTo>
                <a:lnTo>
                  <a:pt x="6928717" y="396133"/>
                </a:lnTo>
                <a:lnTo>
                  <a:pt x="6931901" y="348805"/>
                </a:lnTo>
                <a:lnTo>
                  <a:pt x="6928717" y="301475"/>
                </a:lnTo>
                <a:lnTo>
                  <a:pt x="6919442" y="256081"/>
                </a:lnTo>
                <a:lnTo>
                  <a:pt x="6904491" y="213037"/>
                </a:lnTo>
                <a:lnTo>
                  <a:pt x="6884280" y="172759"/>
                </a:lnTo>
                <a:lnTo>
                  <a:pt x="6859225" y="135663"/>
                </a:lnTo>
                <a:lnTo>
                  <a:pt x="6829740" y="102165"/>
                </a:lnTo>
                <a:lnTo>
                  <a:pt x="6796243" y="72679"/>
                </a:lnTo>
                <a:lnTo>
                  <a:pt x="6759147" y="47623"/>
                </a:lnTo>
                <a:lnTo>
                  <a:pt x="6718869" y="27411"/>
                </a:lnTo>
                <a:lnTo>
                  <a:pt x="6675824" y="12460"/>
                </a:lnTo>
                <a:lnTo>
                  <a:pt x="6630427" y="3184"/>
                </a:lnTo>
                <a:lnTo>
                  <a:pt x="6583095" y="0"/>
                </a:lnTo>
                <a:close/>
              </a:path>
            </a:pathLst>
          </a:custGeom>
          <a:solidFill>
            <a:srgbClr val="395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988051" y="4873740"/>
            <a:ext cx="1136090" cy="1756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50" spc="-2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※金額は税込み</a:t>
            </a:r>
            <a:endParaRPr sz="1050" dirty="0">
              <a:latin typeface="HG丸ｺﾞｼｯｸM-PRO"/>
              <a:cs typeface="HG丸ｺﾞｼｯｸM-PR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2655" y="2168550"/>
            <a:ext cx="2060575" cy="502920"/>
          </a:xfrm>
          <a:prstGeom prst="rect">
            <a:avLst/>
          </a:prstGeom>
          <a:solidFill>
            <a:srgbClr val="FFFFFF"/>
          </a:solidFill>
          <a:ln w="10363">
            <a:solidFill>
              <a:srgbClr val="231F2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140"/>
              </a:spcBef>
            </a:pPr>
            <a:r>
              <a:rPr sz="29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初診の場</a:t>
            </a:r>
            <a:r>
              <a:rPr sz="29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合</a:t>
            </a:r>
            <a:endParaRPr sz="2900">
              <a:latin typeface="HG丸ｺﾞｼｯｸM-PRO"/>
              <a:cs typeface="HG丸ｺﾞｼｯｸM-PRO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選定療養費の定額料金改定のお知ら</a:t>
            </a:r>
            <a:r>
              <a:rPr spc="-50" dirty="0"/>
              <a:t>せ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17794" y="1165252"/>
            <a:ext cx="6740525" cy="832279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1960"/>
              </a:lnSpc>
              <a:spcBef>
                <a:spcPts val="490"/>
              </a:spcBef>
            </a:pPr>
            <a:r>
              <a:rPr sz="1950" dirty="0">
                <a:solidFill>
                  <a:srgbClr val="231F20"/>
                </a:solidFill>
                <a:latin typeface="HGｺﾞｼｯｸM"/>
                <a:cs typeface="HGｺﾞｼｯｸM"/>
              </a:rPr>
              <a:t>診療報酬改定に伴い、選定療養費を</a:t>
            </a:r>
            <a:r>
              <a:rPr sz="1950" b="1" dirty="0">
                <a:solidFill>
                  <a:srgbClr val="FF0000"/>
                </a:solidFill>
                <a:latin typeface="HGｺﾞｼｯｸM"/>
                <a:cs typeface="HGｺﾞｼｯｸM"/>
              </a:rPr>
              <a:t>令和４年10</a:t>
            </a:r>
            <a:r>
              <a:rPr sz="1950" b="1" spc="-10" dirty="0">
                <a:solidFill>
                  <a:srgbClr val="FF0000"/>
                </a:solidFill>
                <a:latin typeface="HGｺﾞｼｯｸM"/>
                <a:cs typeface="HGｺﾞｼｯｸM"/>
              </a:rPr>
              <a:t>月以降</a:t>
            </a:r>
            <a:r>
              <a:rPr sz="1950" spc="-10" dirty="0">
                <a:solidFill>
                  <a:srgbClr val="231F20"/>
                </a:solidFill>
                <a:latin typeface="HGｺﾞｼｯｸM"/>
                <a:cs typeface="HGｺﾞｼｯｸM"/>
              </a:rPr>
              <a:t>、厚生</a:t>
            </a:r>
            <a:r>
              <a:rPr sz="1950" spc="-5" dirty="0">
                <a:solidFill>
                  <a:srgbClr val="231F20"/>
                </a:solidFill>
                <a:latin typeface="HGｺﾞｼｯｸM"/>
                <a:cs typeface="HGｺﾞｼｯｸM"/>
              </a:rPr>
              <a:t>労働省が定める額に引き上げることとなりました。</a:t>
            </a:r>
            <a:endParaRPr sz="1950" dirty="0">
              <a:latin typeface="HGｺﾞｼｯｸM"/>
              <a:cs typeface="HGｺﾞｼｯｸM"/>
            </a:endParaRPr>
          </a:p>
          <a:p>
            <a:pPr marL="12700">
              <a:lnSpc>
                <a:spcPts val="1955"/>
              </a:lnSpc>
            </a:pPr>
            <a:r>
              <a:rPr sz="1950" spc="-5" dirty="0">
                <a:solidFill>
                  <a:srgbClr val="231F20"/>
                </a:solidFill>
                <a:latin typeface="HGｺﾞｼｯｸM"/>
                <a:cs typeface="HGｺﾞｼｯｸM"/>
              </a:rPr>
              <a:t>初診の際は紹介状をお持ちいただくようお願いいたします。</a:t>
            </a:r>
            <a:endParaRPr sz="1950" dirty="0">
              <a:latin typeface="HGｺﾞｼｯｸM"/>
              <a:cs typeface="HGｺﾞｼｯｸM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13025" y="2131061"/>
            <a:ext cx="4594225" cy="56874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・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他の医療機関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からの紹介状を持参されない場</a:t>
            </a:r>
            <a:r>
              <a:rPr sz="1600" spc="-5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合</a:t>
            </a:r>
            <a:endParaRPr lang="en-US" altLang="ja-JP" sz="1600" spc="-50" dirty="0">
              <a:solidFill>
                <a:srgbClr val="231F20"/>
              </a:solidFill>
              <a:latin typeface="HGｺﾞｼｯｸM" panose="020B0609000000000000" pitchFamily="49" charset="-128"/>
              <a:ea typeface="HGｺﾞｼｯｸM" panose="020B0609000000000000" pitchFamily="49" charset="-128"/>
              <a:cs typeface="HGｺﾞｼｯｸM"/>
            </a:endParaRPr>
          </a:p>
          <a:p>
            <a:pPr marL="12700">
              <a:spcBef>
                <a:spcPts val="295"/>
              </a:spcBef>
            </a:pPr>
            <a:r>
              <a:rPr lang="ja-JP" altLang="en-US" sz="1600" dirty="0">
                <a:solidFill>
                  <a:srgbClr val="231F20"/>
                </a:solidFill>
                <a:latin typeface="HGｺﾞｼｯｸM"/>
                <a:cs typeface="HGｺﾞｼｯｸM"/>
              </a:rPr>
              <a:t>・当院の他の診療科の</a:t>
            </a:r>
            <a:r>
              <a:rPr lang="ja-JP" altLang="en-US" sz="16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紹介</a:t>
            </a:r>
            <a:r>
              <a:rPr lang="ja-JP" altLang="en-US" sz="1600" dirty="0">
                <a:solidFill>
                  <a:srgbClr val="231F20"/>
                </a:solidFill>
                <a:latin typeface="HGｺﾞｼｯｸM"/>
                <a:cs typeface="HGｺﾞｼｯｸM"/>
              </a:rPr>
              <a:t>を受けていない</a:t>
            </a:r>
            <a:r>
              <a:rPr lang="ja-JP" altLang="en-US" sz="16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場</a:t>
            </a:r>
            <a:r>
              <a:rPr lang="ja-JP" altLang="en-US" sz="16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合</a:t>
            </a:r>
            <a:endParaRPr lang="ja-JP" altLang="en-US" sz="1600" dirty="0">
              <a:latin typeface="HG丸ｺﾞｼｯｸM-PRO"/>
              <a:cs typeface="HG丸ｺﾞｼｯｸM-PR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46293" y="5145145"/>
            <a:ext cx="4746118" cy="564898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lang="ja-JP" altLang="en-US"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当院から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他の医療機関</a:t>
            </a:r>
            <a:r>
              <a:rPr lang="ja-JP" altLang="en-US"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へ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紹介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した</a:t>
            </a:r>
            <a:r>
              <a:rPr lang="ja-JP" altLang="en-US"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方が、紹介状を</a:t>
            </a:r>
            <a:endParaRPr lang="en-US" altLang="ja-JP" sz="1600" dirty="0">
              <a:solidFill>
                <a:srgbClr val="231F20"/>
              </a:solidFill>
              <a:latin typeface="HGｺﾞｼｯｸM" panose="020B0609000000000000" pitchFamily="49" charset="-128"/>
              <a:ea typeface="HGｺﾞｼｯｸM" panose="020B0609000000000000" pitchFamily="49" charset="-128"/>
              <a:cs typeface="HGｺﾞｼｯｸM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lang="ja-JP" altLang="en-US"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持たず、ご自身</a:t>
            </a:r>
            <a:r>
              <a:rPr lang="ja-JP" altLang="en-US"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の希望により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再度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受診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され</a:t>
            </a:r>
            <a:r>
              <a:rPr lang="ja-JP" altLang="en-US" sz="1600" dirty="0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ｺﾞｼｯｸM"/>
              </a:rPr>
              <a:t>た</a:t>
            </a:r>
            <a:r>
              <a:rPr sz="160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場</a:t>
            </a:r>
            <a:r>
              <a:rPr sz="1600" spc="-50" dirty="0" err="1">
                <a:solidFill>
                  <a:srgbClr val="231F2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合</a:t>
            </a:r>
            <a:endParaRPr sz="1600" dirty="0">
              <a:latin typeface="HGｺﾞｼｯｸM" panose="020B0609000000000000" pitchFamily="49" charset="-128"/>
              <a:ea typeface="HGｺﾞｼｯｸM" panose="020B0609000000000000" pitchFamily="49" charset="-128"/>
              <a:cs typeface="HG丸ｺﾞｼｯｸM-PR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1551" y="5145620"/>
            <a:ext cx="2061210" cy="507365"/>
          </a:xfrm>
          <a:prstGeom prst="rect">
            <a:avLst/>
          </a:prstGeom>
          <a:solidFill>
            <a:srgbClr val="FFFFFF"/>
          </a:solidFill>
          <a:ln w="10363">
            <a:solidFill>
              <a:srgbClr val="231F2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60"/>
              </a:spcBef>
            </a:pPr>
            <a:r>
              <a:rPr sz="290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再診の場</a:t>
            </a:r>
            <a:r>
              <a:rPr sz="2900" spc="-5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合</a:t>
            </a:r>
            <a:endParaRPr sz="2900">
              <a:latin typeface="HG丸ｺﾞｼｯｸM-PRO"/>
              <a:cs typeface="HG丸ｺﾞｼｯｸM-PRO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1000D3-08E7-7A13-FBE4-ACC0DEF0A8F4}"/>
              </a:ext>
            </a:extLst>
          </p:cNvPr>
          <p:cNvSpPr/>
          <p:nvPr/>
        </p:nvSpPr>
        <p:spPr>
          <a:xfrm>
            <a:off x="1290819" y="3390304"/>
            <a:ext cx="2899469" cy="152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5,500</a:t>
            </a:r>
            <a:r>
              <a:rPr kumimoji="1" lang="ja-JP" altLang="en-US" sz="4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CAC8054-D32B-0AE7-E574-821EBAEDCB65}"/>
              </a:ext>
            </a:extLst>
          </p:cNvPr>
          <p:cNvSpPr/>
          <p:nvPr/>
        </p:nvSpPr>
        <p:spPr>
          <a:xfrm>
            <a:off x="4215756" y="3385374"/>
            <a:ext cx="2914228" cy="152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7,700</a:t>
            </a:r>
            <a:r>
              <a:rPr kumimoji="1" lang="ja-JP" altLang="en-US" sz="40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E72A0F6-96D6-6D90-E0B8-4E645879D3B9}"/>
              </a:ext>
            </a:extLst>
          </p:cNvPr>
          <p:cNvSpPr/>
          <p:nvPr/>
        </p:nvSpPr>
        <p:spPr>
          <a:xfrm>
            <a:off x="1290818" y="6242229"/>
            <a:ext cx="2895601" cy="1001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2,750</a:t>
            </a:r>
            <a:r>
              <a:rPr kumimoji="1" lang="ja-JP" altLang="en-US" sz="3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2DFAB82-1C63-30D4-DA5F-3533FC0EB250}"/>
              </a:ext>
            </a:extLst>
          </p:cNvPr>
          <p:cNvSpPr/>
          <p:nvPr/>
        </p:nvSpPr>
        <p:spPr>
          <a:xfrm>
            <a:off x="4211019" y="6249005"/>
            <a:ext cx="2895601" cy="1001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3,300</a:t>
            </a:r>
            <a:r>
              <a:rPr kumimoji="1" lang="ja-JP" altLang="en-US" sz="32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702BA88F-51E1-47AB-997C-58AFB5ACE22D}"/>
              </a:ext>
            </a:extLst>
          </p:cNvPr>
          <p:cNvSpPr/>
          <p:nvPr/>
        </p:nvSpPr>
        <p:spPr>
          <a:xfrm>
            <a:off x="3876352" y="3961993"/>
            <a:ext cx="663898" cy="448018"/>
          </a:xfrm>
          <a:prstGeom prst="rightArrow">
            <a:avLst/>
          </a:prstGeom>
          <a:solidFill>
            <a:srgbClr val="39572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矢印: 右 41">
            <a:extLst>
              <a:ext uri="{FF2B5EF4-FFF2-40B4-BE49-F238E27FC236}">
                <a16:creationId xmlns:a16="http://schemas.microsoft.com/office/drawing/2014/main" id="{58D4FEA7-B58A-495F-B859-0EC1025BD4BE}"/>
              </a:ext>
            </a:extLst>
          </p:cNvPr>
          <p:cNvSpPr/>
          <p:nvPr/>
        </p:nvSpPr>
        <p:spPr>
          <a:xfrm>
            <a:off x="3883807" y="6489700"/>
            <a:ext cx="663898" cy="448018"/>
          </a:xfrm>
          <a:prstGeom prst="rightArrow">
            <a:avLst/>
          </a:prstGeom>
          <a:solidFill>
            <a:srgbClr val="39572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object 20">
            <a:extLst>
              <a:ext uri="{FF2B5EF4-FFF2-40B4-BE49-F238E27FC236}">
                <a16:creationId xmlns:a16="http://schemas.microsoft.com/office/drawing/2014/main" id="{EEE6DCDC-1E59-4AFC-9A97-1340B57A577E}"/>
              </a:ext>
            </a:extLst>
          </p:cNvPr>
          <p:cNvSpPr txBox="1"/>
          <p:nvPr/>
        </p:nvSpPr>
        <p:spPr>
          <a:xfrm>
            <a:off x="5975065" y="7228411"/>
            <a:ext cx="1136090" cy="1756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50" spc="-20" dirty="0">
                <a:solidFill>
                  <a:srgbClr val="231F20"/>
                </a:solidFill>
                <a:latin typeface="HG丸ｺﾞｼｯｸM-PRO"/>
                <a:cs typeface="HG丸ｺﾞｼｯｸM-PRO"/>
              </a:rPr>
              <a:t>※金額は税込み</a:t>
            </a:r>
            <a:endParaRPr sz="1050" dirty="0">
              <a:latin typeface="HG丸ｺﾞｼｯｸM-PRO"/>
              <a:cs typeface="HG丸ｺﾞｼｯｸM-PRO"/>
            </a:endParaRPr>
          </a:p>
        </p:txBody>
      </p:sp>
      <p:sp>
        <p:nvSpPr>
          <p:cNvPr id="34" name="object 25">
            <a:extLst>
              <a:ext uri="{FF2B5EF4-FFF2-40B4-BE49-F238E27FC236}">
                <a16:creationId xmlns:a16="http://schemas.microsoft.com/office/drawing/2014/main" id="{EDBD1764-30AB-4C07-A665-D395315D8435}"/>
              </a:ext>
            </a:extLst>
          </p:cNvPr>
          <p:cNvSpPr txBox="1"/>
          <p:nvPr/>
        </p:nvSpPr>
        <p:spPr>
          <a:xfrm>
            <a:off x="4387850" y="10309650"/>
            <a:ext cx="2343892" cy="2186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HG丸ｺﾞｼｯｸM-PRO"/>
              </a:rPr>
              <a:t>公立学校共済組合中国中央病院</a:t>
            </a:r>
          </a:p>
        </p:txBody>
      </p:sp>
    </p:spTree>
    <p:extLst>
      <p:ext uri="{BB962C8B-B14F-4D97-AF65-F5344CB8AC3E}">
        <p14:creationId xmlns:p14="http://schemas.microsoft.com/office/powerpoint/2010/main" val="200868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220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HGｺﾞｼｯｸE</vt:lpstr>
      <vt:lpstr>HGｺﾞｼｯｸM</vt:lpstr>
      <vt:lpstr>HG丸ｺﾞｼｯｸM-PRO</vt:lpstr>
      <vt:lpstr>ＭＳ Ｐゴシック</vt:lpstr>
      <vt:lpstr>Calibri</vt:lpstr>
      <vt:lpstr>Office Theme</vt:lpstr>
      <vt:lpstr>選定療養費の定額料金改定のお知らせ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&lt;303581798BDF8B45817A32303232303731398162914992E897C3977B94EF919D8A7A81A88AD6928682D62E706466&gt;</dc:title>
  <dc:creator>山岸 弘尚</dc:creator>
  <cp:lastModifiedBy>後藤　大</cp:lastModifiedBy>
  <cp:revision>50</cp:revision>
  <cp:lastPrinted>2022-09-09T02:09:48Z</cp:lastPrinted>
  <dcterms:created xsi:type="dcterms:W3CDTF">2022-07-28T06:37:52Z</dcterms:created>
  <dcterms:modified xsi:type="dcterms:W3CDTF">2022-09-27T07:22:08Z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2022-07-25T00:00:00Z</vt:filetime>
  </property>
  <property fmtid="{D5CDD505-2E9C-101B-9397-08002B2CF9AE}" pid="3" name="Creator">
    <vt:lpwstr>Microsoft® Excel® 2013</vt:lpwstr>
  </property>
  <property fmtid="{D5CDD505-2E9C-101B-9397-08002B2CF9AE}" pid="4" name="LastSaved">
    <vt:filetime>2022-07-28T00:00:00Z</vt:filetime>
  </property>
  <property fmtid="{D5CDD505-2E9C-101B-9397-08002B2CF9AE}" pid="5" name="Producer">
    <vt:lpwstr>Acrobat Distiller 22.0 (Windows)</vt:lpwstr>
  </property>
</Properties>
</file>